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86" r:id="rId2"/>
    <p:sldId id="307" r:id="rId3"/>
    <p:sldId id="308" r:id="rId4"/>
    <p:sldId id="288" r:id="rId5"/>
    <p:sldId id="301" r:id="rId6"/>
    <p:sldId id="289" r:id="rId7"/>
    <p:sldId id="316" r:id="rId8"/>
    <p:sldId id="303" r:id="rId9"/>
    <p:sldId id="304" r:id="rId10"/>
    <p:sldId id="306" r:id="rId11"/>
    <p:sldId id="315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to skolling" initials="os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62A"/>
    <a:srgbClr val="B9806F"/>
    <a:srgbClr val="B0C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2C2F-4F7B-6441-848F-073D4775CA5B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DF83-902E-0749-8D5F-A4B47318F07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284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DF83-902E-0749-8D5F-A4B47318F07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59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Prata</a:t>
            </a:r>
            <a:r>
              <a:rPr lang="sv-SE" baseline="0" dirty="0" smtClean="0"/>
              <a:t> om NLS dagarna om stora företag köper konceptet helt. Bra respons köper konceptet, roligt att få feedback på att de köper konceptet.</a:t>
            </a:r>
          </a:p>
          <a:p>
            <a:r>
              <a:rPr lang="sv-SE" baseline="0" dirty="0" smtClean="0"/>
              <a:t>Avsluta med: 1. Lägga atomlagertunna skal  2. Helt täta skal  3. Precision </a:t>
            </a:r>
            <a:r>
              <a:rPr lang="sv-SE" baseline="0" dirty="0" err="1" smtClean="0"/>
              <a:t>tidsstyra</a:t>
            </a:r>
            <a:r>
              <a:rPr lang="sv-SE" baseline="0" dirty="0" smtClean="0"/>
              <a:t> frisättning via olika </a:t>
            </a:r>
            <a:r>
              <a:rPr lang="sv-SE" baseline="0" dirty="0" err="1" smtClean="0"/>
              <a:t>administrationsägar</a:t>
            </a:r>
            <a:r>
              <a:rPr lang="sv-SE" baseline="0" dirty="0" smtClean="0"/>
              <a:t> 4. Inga </a:t>
            </a:r>
            <a:r>
              <a:rPr lang="sv-SE" baseline="0" dirty="0" err="1" smtClean="0"/>
              <a:t>partikar</a:t>
            </a:r>
            <a:r>
              <a:rPr lang="sv-SE" baseline="0" dirty="0" smtClean="0"/>
              <a:t> kvar i kroppen  löser upp sig i beståndsdelar joner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DF83-902E-0749-8D5F-A4B47318F07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075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DF83-902E-0749-8D5F-A4B47318F07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37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200" dirty="0" smtClean="0">
                <a:solidFill>
                  <a:srgbClr val="0070C0"/>
                </a:solidFill>
              </a:rPr>
              <a:t>high interest: Many requested further information under a CDA)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DF83-902E-0749-8D5F-A4B47318F07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98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04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96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183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05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30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37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29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24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74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19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76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1F07-40FC-BC4F-AAC9-334D494C883D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8E738-A937-6440-BFCE-E16536B224C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26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4" Type="http://schemas.openxmlformats.org/officeDocument/2006/relationships/image" Target="../media/image10.tiff"/><Relationship Id="rId5" Type="http://schemas.openxmlformats.org/officeDocument/2006/relationships/image" Target="../media/image11.tiff"/><Relationship Id="rId6" Type="http://schemas.openxmlformats.org/officeDocument/2006/relationships/image" Target="../media/image12.tiff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Bakgrund 1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ubrik 1"/>
          <p:cNvSpPr>
            <a:spLocks noGrp="1"/>
          </p:cNvSpPr>
          <p:nvPr>
            <p:ph type="title"/>
          </p:nvPr>
        </p:nvSpPr>
        <p:spPr>
          <a:xfrm>
            <a:off x="457200" y="2068542"/>
            <a:ext cx="8229600" cy="36958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97262A"/>
                </a:solidFill>
              </a:rPr>
              <a:t>AktieTorgets</a:t>
            </a:r>
            <a:r>
              <a:rPr lang="en-US" dirty="0" smtClean="0">
                <a:solidFill>
                  <a:srgbClr val="97262A"/>
                </a:solidFill>
              </a:rPr>
              <a:t> </a:t>
            </a:r>
            <a:br>
              <a:rPr lang="en-US" dirty="0" smtClean="0">
                <a:solidFill>
                  <a:srgbClr val="97262A"/>
                </a:solidFill>
              </a:rPr>
            </a:br>
            <a:r>
              <a:rPr lang="en-US" dirty="0" err="1" smtClean="0">
                <a:solidFill>
                  <a:srgbClr val="97262A"/>
                </a:solidFill>
              </a:rPr>
              <a:t>investerarfrukost</a:t>
            </a:r>
            <a:r>
              <a:rPr lang="en-US" dirty="0" smtClean="0">
                <a:solidFill>
                  <a:srgbClr val="97262A"/>
                </a:solidFill>
              </a:rPr>
              <a:t/>
            </a:r>
            <a:br>
              <a:rPr lang="en-US" dirty="0" smtClean="0">
                <a:solidFill>
                  <a:srgbClr val="97262A"/>
                </a:solidFill>
              </a:rPr>
            </a:br>
            <a:r>
              <a:rPr lang="en-US" dirty="0" smtClean="0">
                <a:solidFill>
                  <a:srgbClr val="97262A"/>
                </a:solidFill>
              </a:rPr>
              <a:t>17 </a:t>
            </a:r>
            <a:r>
              <a:rPr lang="en-US" dirty="0" err="1" smtClean="0">
                <a:solidFill>
                  <a:srgbClr val="97262A"/>
                </a:solidFill>
              </a:rPr>
              <a:t>september</a:t>
            </a:r>
            <a:r>
              <a:rPr lang="en-US" dirty="0" smtClean="0">
                <a:solidFill>
                  <a:srgbClr val="97262A"/>
                </a:solidFill>
              </a:rPr>
              <a:t> 2015</a:t>
            </a:r>
            <a:br>
              <a:rPr lang="en-US" dirty="0" smtClean="0">
                <a:solidFill>
                  <a:srgbClr val="97262A"/>
                </a:solidFill>
              </a:rPr>
            </a:br>
            <a:r>
              <a:rPr lang="en-US" dirty="0" smtClean="0">
                <a:solidFill>
                  <a:srgbClr val="97262A"/>
                </a:solidFill>
              </a:rPr>
              <a:t/>
            </a:r>
            <a:br>
              <a:rPr lang="en-US" dirty="0" smtClean="0">
                <a:solidFill>
                  <a:srgbClr val="97262A"/>
                </a:solidFill>
              </a:rPr>
            </a:br>
            <a:r>
              <a:rPr lang="en-US" sz="3200" dirty="0">
                <a:solidFill>
                  <a:srgbClr val="97262A"/>
                </a:solidFill>
              </a:rPr>
              <a:t>David </a:t>
            </a:r>
            <a:r>
              <a:rPr lang="en-US" sz="3200" dirty="0" err="1">
                <a:solidFill>
                  <a:srgbClr val="97262A"/>
                </a:solidFill>
              </a:rPr>
              <a:t>Westberg</a:t>
            </a:r>
            <a:r>
              <a:rPr lang="en-US" sz="3200" dirty="0">
                <a:solidFill>
                  <a:srgbClr val="97262A"/>
                </a:solidFill>
              </a:rPr>
              <a:t>, CEO</a:t>
            </a:r>
          </a:p>
        </p:txBody>
      </p:sp>
    </p:spTree>
    <p:extLst>
      <p:ext uri="{BB962C8B-B14F-4D97-AF65-F5344CB8AC3E}">
        <p14:creationId xmlns:p14="http://schemas.microsoft.com/office/powerpoint/2010/main" val="347298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ubrik 1"/>
          <p:cNvSpPr>
            <a:spLocks noGrp="1"/>
          </p:cNvSpPr>
          <p:nvPr>
            <p:ph type="title"/>
          </p:nvPr>
        </p:nvSpPr>
        <p:spPr>
          <a:xfrm>
            <a:off x="457200" y="10376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smtClean="0">
                <a:solidFill>
                  <a:srgbClr val="97262A"/>
                </a:solidFill>
              </a:rPr>
              <a:t>Ongoing co-operations</a:t>
            </a:r>
            <a:endParaRPr lang="en-US" sz="3200" b="1">
              <a:solidFill>
                <a:srgbClr val="97262A"/>
              </a:solidFill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496506" y="2424632"/>
            <a:ext cx="8399137" cy="35316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800"/>
              </a:spcBef>
              <a:buClr>
                <a:srgbClr val="97262A"/>
              </a:buClr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AstraZeneca:  Feasibility study in-vitro, in-vivo</a:t>
            </a:r>
          </a:p>
          <a:p>
            <a:pPr lvl="0">
              <a:spcBef>
                <a:spcPts val="1800"/>
              </a:spcBef>
              <a:buClr>
                <a:srgbClr val="97262A"/>
              </a:buClr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800"/>
              </a:spcBef>
              <a:buClr>
                <a:srgbClr val="97262A"/>
              </a:buClr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Uppsala University:  Drug formulation development</a:t>
            </a:r>
          </a:p>
          <a:p>
            <a:pPr lvl="0">
              <a:spcBef>
                <a:spcPts val="1800"/>
              </a:spcBef>
              <a:buClr>
                <a:srgbClr val="97262A"/>
              </a:buClr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800"/>
              </a:spcBef>
              <a:buClr>
                <a:srgbClr val="97262A"/>
              </a:buClr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Karolinska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Institute: Delivery of DNA/RNA  </a:t>
            </a:r>
          </a:p>
          <a:p>
            <a:pPr lvl="0">
              <a:spcBef>
                <a:spcPts val="1800"/>
              </a:spcBef>
              <a:buClr>
                <a:srgbClr val="97262A"/>
              </a:buClr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800"/>
              </a:spcBef>
              <a:buClr>
                <a:srgbClr val="97262A"/>
              </a:buClr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800"/>
              </a:spcBef>
              <a:buClr>
                <a:srgbClr val="97262A"/>
              </a:buClr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ubrik 1"/>
          <p:cNvSpPr>
            <a:spLocks noGrp="1"/>
          </p:cNvSpPr>
          <p:nvPr>
            <p:ph type="title"/>
          </p:nvPr>
        </p:nvSpPr>
        <p:spPr>
          <a:xfrm>
            <a:off x="457200" y="10376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97262A"/>
                </a:solidFill>
              </a:rPr>
              <a:t>Executive summary</a:t>
            </a:r>
            <a:endParaRPr lang="en-US" sz="3200" b="1" dirty="0">
              <a:solidFill>
                <a:srgbClr val="97262A"/>
              </a:solidFill>
            </a:endParaRP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561975" y="2180637"/>
            <a:ext cx="8226426" cy="3889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rgbClr val="97262A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F</a:t>
            </a:r>
            <a:r>
              <a:rPr lang="en-US" sz="2400" dirty="0" smtClean="0">
                <a:solidFill>
                  <a:srgbClr val="000000"/>
                </a:solidFill>
              </a:rPr>
              <a:t>ocus - Drug delivery technology </a:t>
            </a:r>
            <a:r>
              <a:rPr lang="en-US" sz="2400" dirty="0" err="1" smtClean="0">
                <a:solidFill>
                  <a:srgbClr val="000000"/>
                </a:solidFill>
              </a:rPr>
              <a:t>PharmaShell</a:t>
            </a:r>
            <a:r>
              <a:rPr lang="en-US" sz="2400" dirty="0" smtClean="0">
                <a:solidFill>
                  <a:srgbClr val="000000"/>
                </a:solidFill>
              </a:rPr>
              <a:t>®</a:t>
            </a:r>
          </a:p>
          <a:p>
            <a:pPr lvl="1">
              <a:spcBef>
                <a:spcPts val="1800"/>
              </a:spcBef>
              <a:buClr>
                <a:srgbClr val="97262A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97262A"/>
                </a:solidFill>
              </a:rPr>
              <a:t>patent submitted 2013 and protection until 2033</a:t>
            </a:r>
          </a:p>
          <a:p>
            <a:pPr>
              <a:spcBef>
                <a:spcPts val="1800"/>
              </a:spcBef>
              <a:buClr>
                <a:srgbClr val="97262A"/>
              </a:buClr>
              <a:buFont typeface="Wingdings" panose="05000000000000000000" pitchFamily="2" charset="2"/>
              <a:buChar char="§"/>
            </a:pPr>
            <a:r>
              <a:rPr lang="en-US" sz="2400" i="1" dirty="0" smtClean="0"/>
              <a:t>Status: In vitro/ In vivo </a:t>
            </a:r>
            <a:r>
              <a:rPr lang="en-US" sz="2400" dirty="0" smtClean="0"/>
              <a:t>verification of </a:t>
            </a:r>
            <a:r>
              <a:rPr lang="en-US" sz="2400" dirty="0" err="1" smtClean="0"/>
              <a:t>PharmaShell</a:t>
            </a:r>
            <a:r>
              <a:rPr lang="sv-SE" sz="2400" dirty="0" smtClean="0"/>
              <a:t>® </a:t>
            </a:r>
          </a:p>
          <a:p>
            <a:pPr lvl="1">
              <a:spcBef>
                <a:spcPts val="1800"/>
              </a:spcBef>
              <a:buClr>
                <a:srgbClr val="97262A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97262A"/>
                </a:solidFill>
              </a:rPr>
              <a:t>ongoing co-operation with academia and industrial partners as planed                                                                                      </a:t>
            </a:r>
          </a:p>
          <a:p>
            <a:pPr lvl="1">
              <a:spcBef>
                <a:spcPts val="1800"/>
              </a:spcBef>
              <a:buClr>
                <a:srgbClr val="97262A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97262A"/>
                </a:solidFill>
              </a:rPr>
              <a:t>last </a:t>
            </a:r>
            <a:r>
              <a:rPr lang="en-US" sz="2000" dirty="0">
                <a:solidFill>
                  <a:srgbClr val="97262A"/>
                </a:solidFill>
              </a:rPr>
              <a:t>week presentations to potential industrial partners                                 </a:t>
            </a:r>
          </a:p>
          <a:p>
            <a:pPr>
              <a:spcBef>
                <a:spcPts val="1800"/>
              </a:spcBef>
              <a:buClr>
                <a:srgbClr val="97262A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model to </a:t>
            </a:r>
            <a:r>
              <a:rPr lang="en-US" sz="2400" dirty="0" smtClean="0"/>
              <a:t>license </a:t>
            </a:r>
            <a:r>
              <a:rPr lang="en-US" sz="2400" dirty="0" err="1" smtClean="0"/>
              <a:t>Nanexa</a:t>
            </a:r>
            <a:r>
              <a:rPr lang="en-US" sz="2400" dirty="0" smtClean="0"/>
              <a:t> technology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partners</a:t>
            </a:r>
          </a:p>
          <a:p>
            <a:pPr lvl="1">
              <a:spcBef>
                <a:spcPts val="1800"/>
              </a:spcBef>
              <a:buClr>
                <a:srgbClr val="97262A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97262A"/>
                </a:solidFill>
              </a:rPr>
              <a:t>Big </a:t>
            </a:r>
            <a:r>
              <a:rPr lang="en-US" sz="2000" dirty="0" err="1" smtClean="0">
                <a:solidFill>
                  <a:srgbClr val="97262A"/>
                </a:solidFill>
              </a:rPr>
              <a:t>Pharma</a:t>
            </a:r>
            <a:r>
              <a:rPr lang="en-US" sz="2000" dirty="0" smtClean="0">
                <a:solidFill>
                  <a:srgbClr val="97262A"/>
                </a:solidFill>
              </a:rPr>
              <a:t>, Niche </a:t>
            </a:r>
            <a:r>
              <a:rPr lang="en-US" sz="2000" dirty="0" err="1" smtClean="0">
                <a:solidFill>
                  <a:srgbClr val="97262A"/>
                </a:solidFill>
              </a:rPr>
              <a:t>Pharma</a:t>
            </a:r>
            <a:r>
              <a:rPr lang="en-US" sz="2000" dirty="0" smtClean="0">
                <a:solidFill>
                  <a:srgbClr val="97262A"/>
                </a:solidFill>
              </a:rPr>
              <a:t> and generic companies for evaluation, development and commercialization agreements</a:t>
            </a:r>
            <a:endParaRPr lang="en-US" sz="2000" i="1" dirty="0" smtClean="0">
              <a:solidFill>
                <a:srgbClr val="9726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ubrik 1"/>
          <p:cNvSpPr>
            <a:spLocks noGrp="1"/>
          </p:cNvSpPr>
          <p:nvPr>
            <p:ph type="title"/>
          </p:nvPr>
        </p:nvSpPr>
        <p:spPr>
          <a:xfrm>
            <a:off x="457200" y="10376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3200" b="1" dirty="0" smtClean="0">
                <a:solidFill>
                  <a:srgbClr val="97262A"/>
                </a:solidFill>
              </a:rPr>
              <a:t> Company  </a:t>
            </a:r>
            <a:r>
              <a:rPr lang="sv-SE" sz="3200" b="1" dirty="0" err="1" smtClean="0">
                <a:solidFill>
                  <a:srgbClr val="97262A"/>
                </a:solidFill>
              </a:rPr>
              <a:t>basics</a:t>
            </a:r>
            <a:endParaRPr lang="sv-SE" sz="3200" b="1" dirty="0">
              <a:solidFill>
                <a:srgbClr val="97262A"/>
              </a:solidFill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496506" y="1992832"/>
            <a:ext cx="8399137" cy="500063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800"/>
              </a:spcBef>
              <a:buClr>
                <a:srgbClr val="97262A"/>
              </a:buClr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48906" y="2145232"/>
            <a:ext cx="8399137" cy="500063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rgbClr val="97262A"/>
              </a:buClr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457200" y="1886462"/>
            <a:ext cx="8399137" cy="500063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800"/>
              </a:spcBef>
              <a:buClr>
                <a:srgbClr val="97262A"/>
              </a:buClr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801307" y="2046971"/>
            <a:ext cx="7885494" cy="44427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rgbClr val="97262A"/>
              </a:buClr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 area: Drug delivery technology</a:t>
            </a:r>
          </a:p>
          <a:p>
            <a:pPr lvl="1">
              <a:spcBef>
                <a:spcPts val="1800"/>
              </a:spcBef>
              <a:buClr>
                <a:srgbClr val="97262A"/>
              </a:buClr>
            </a:pP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PharmaShell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® drug delivery system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rgbClr val="97262A"/>
              </a:buClr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Competence</a:t>
            </a:r>
          </a:p>
          <a:p>
            <a:pPr lvl="1">
              <a:lnSpc>
                <a:spcPct val="50000"/>
              </a:lnSpc>
              <a:spcBef>
                <a:spcPts val="1800"/>
              </a:spcBef>
              <a:buClr>
                <a:srgbClr val="97262A"/>
              </a:buClr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Surface chemistry,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nano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technology, business and drug development</a:t>
            </a:r>
          </a:p>
          <a:p>
            <a:pPr lvl="1">
              <a:lnSpc>
                <a:spcPct val="50000"/>
              </a:lnSpc>
              <a:spcBef>
                <a:spcPts val="1800"/>
              </a:spcBef>
              <a:buClr>
                <a:srgbClr val="97262A"/>
              </a:buClr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Founding team includes four senior researchers from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Ångström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laboratory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rgbClr val="97262A"/>
              </a:buClr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Collaborations</a:t>
            </a:r>
          </a:p>
          <a:p>
            <a:pPr lvl="1">
              <a:lnSpc>
                <a:spcPct val="50000"/>
              </a:lnSpc>
              <a:spcBef>
                <a:spcPts val="1800"/>
              </a:spcBef>
              <a:buClr>
                <a:srgbClr val="97262A"/>
              </a:buClr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Uppsala university,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Karolinska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Institutet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AstraZeneca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1800"/>
              </a:spcBef>
              <a:buClr>
                <a:srgbClr val="97262A"/>
              </a:buClr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start 2009</a:t>
            </a:r>
          </a:p>
          <a:p>
            <a:pPr lvl="1">
              <a:lnSpc>
                <a:spcPct val="50000"/>
              </a:lnSpc>
              <a:spcBef>
                <a:spcPts val="1800"/>
              </a:spcBef>
              <a:buClr>
                <a:srgbClr val="97262A"/>
              </a:buCl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Spin-off from the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Ångström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Laboratory at Uppsala University</a:t>
            </a:r>
          </a:p>
          <a:p>
            <a:pPr>
              <a:spcBef>
                <a:spcPts val="1800"/>
              </a:spcBef>
              <a:buClr>
                <a:srgbClr val="97262A"/>
              </a:buClr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Listed on the stock exchange (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AktieTorget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Stockholm </a:t>
            </a:r>
          </a:p>
        </p:txBody>
      </p:sp>
    </p:spTree>
    <p:extLst>
      <p:ext uri="{BB962C8B-B14F-4D97-AF65-F5344CB8AC3E}">
        <p14:creationId xmlns:p14="http://schemas.microsoft.com/office/powerpoint/2010/main" val="37234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ubrik 1"/>
          <p:cNvSpPr>
            <a:spLocks noGrp="1"/>
          </p:cNvSpPr>
          <p:nvPr>
            <p:ph type="title"/>
          </p:nvPr>
        </p:nvSpPr>
        <p:spPr>
          <a:xfrm>
            <a:off x="457200" y="10376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3200" b="1" dirty="0" smtClean="0">
                <a:solidFill>
                  <a:srgbClr val="97262A"/>
                </a:solidFill>
              </a:rPr>
              <a:t>Product areas</a:t>
            </a:r>
            <a:endParaRPr lang="sv-SE" sz="3200" b="1" dirty="0">
              <a:solidFill>
                <a:srgbClr val="97262A"/>
              </a:solidFill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496506" y="1992832"/>
            <a:ext cx="8399137" cy="500063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800"/>
              </a:spcBef>
              <a:buClr>
                <a:srgbClr val="97262A"/>
              </a:buClr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572706" y="2344199"/>
            <a:ext cx="8399137" cy="34978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rgbClr val="97262A"/>
              </a:buClr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Drug delivery </a:t>
            </a:r>
            <a:r>
              <a:rPr lang="en-US" sz="2400" b="1" dirty="0" smtClean="0">
                <a:solidFill>
                  <a:srgbClr val="000000"/>
                </a:solidFill>
              </a:rPr>
              <a:t>of </a:t>
            </a:r>
            <a:r>
              <a:rPr lang="en-US" sz="2400" b="1" dirty="0" err="1" smtClean="0">
                <a:solidFill>
                  <a:srgbClr val="000000"/>
                </a:solidFill>
              </a:rPr>
              <a:t>nano</a:t>
            </a:r>
            <a:r>
              <a:rPr lang="en-US" sz="2400" b="1" dirty="0">
                <a:solidFill>
                  <a:srgbClr val="000000"/>
                </a:solidFill>
              </a:rPr>
              <a:t>-</a:t>
            </a:r>
            <a:r>
              <a:rPr lang="en-US" sz="2400" b="1" dirty="0" smtClean="0">
                <a:solidFill>
                  <a:srgbClr val="000000"/>
                </a:solidFill>
              </a:rPr>
              <a:t>particles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PharmaShell</a:t>
            </a:r>
            <a:r>
              <a:rPr lang="sv-S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®                                        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</a:p>
          <a:p>
            <a:pPr>
              <a:spcBef>
                <a:spcPts val="1800"/>
              </a:spcBef>
              <a:buClr>
                <a:srgbClr val="97262A"/>
              </a:buClr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800"/>
              </a:spcBef>
              <a:buClr>
                <a:srgbClr val="97262A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friction surface for needles/cannulas				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800"/>
              </a:spcBef>
              <a:buClr>
                <a:srgbClr val="97262A"/>
              </a:buClr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800"/>
              </a:spcBef>
              <a:buClr>
                <a:srgbClr val="97262A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 fungal coating for silicone implants</a:t>
            </a:r>
          </a:p>
        </p:txBody>
      </p:sp>
    </p:spTree>
    <p:extLst>
      <p:ext uri="{BB962C8B-B14F-4D97-AF65-F5344CB8AC3E}">
        <p14:creationId xmlns:p14="http://schemas.microsoft.com/office/powerpoint/2010/main" val="108369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2044" y="133115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3200" dirty="0">
                <a:solidFill>
                  <a:srgbClr val="7F7F7F"/>
                </a:solidFill>
              </a:rPr>
              <a:t/>
            </a:r>
            <a:br>
              <a:rPr lang="sv-SE" sz="3200" dirty="0">
                <a:solidFill>
                  <a:srgbClr val="7F7F7F"/>
                </a:solidFill>
              </a:rPr>
            </a:br>
            <a:endParaRPr lang="sv-SE" sz="3200" b="1" dirty="0">
              <a:solidFill>
                <a:srgbClr val="97262A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15092"/>
            <a:ext cx="8394700" cy="47980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97262A"/>
                </a:solidFill>
                <a:latin typeface="+mj-lt"/>
                <a:ea typeface="+mj-ea"/>
                <a:cs typeface="+mj-cs"/>
              </a:rPr>
              <a:t>Novel approach to drug delivery - </a:t>
            </a:r>
            <a:r>
              <a:rPr lang="en-US" sz="3500" b="1" dirty="0" err="1" smtClean="0">
                <a:solidFill>
                  <a:srgbClr val="97262A"/>
                </a:solidFill>
                <a:latin typeface="+mj-lt"/>
                <a:ea typeface="+mj-ea"/>
                <a:cs typeface="+mj-cs"/>
              </a:rPr>
              <a:t>PharmaShell</a:t>
            </a:r>
            <a:r>
              <a:rPr lang="en-US" sz="3500" b="1" dirty="0" smtClean="0">
                <a:solidFill>
                  <a:srgbClr val="97262A"/>
                </a:solidFill>
                <a:latin typeface="+mj-lt"/>
                <a:ea typeface="+mj-ea"/>
                <a:cs typeface="+mj-cs"/>
              </a:rPr>
              <a:t>®</a:t>
            </a:r>
          </a:p>
          <a:p>
            <a:pPr marL="0" indent="0">
              <a:buNone/>
            </a:pPr>
            <a:endParaRPr lang="en-US" sz="3000" b="1" dirty="0" smtClean="0">
              <a:solidFill>
                <a:srgbClr val="97262A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Extremely thin </a:t>
            </a:r>
            <a:r>
              <a:rPr lang="en-US" sz="2400" dirty="0" err="1">
                <a:solidFill>
                  <a:srgbClr val="000000"/>
                </a:solidFill>
              </a:rPr>
              <a:t>n</a:t>
            </a:r>
            <a:r>
              <a:rPr lang="en-US" sz="2400" dirty="0" err="1" smtClean="0">
                <a:solidFill>
                  <a:srgbClr val="000000"/>
                </a:solidFill>
              </a:rPr>
              <a:t>anoshells</a:t>
            </a:r>
            <a:r>
              <a:rPr lang="en-US" sz="2400" dirty="0" smtClean="0">
                <a:solidFill>
                  <a:srgbClr val="000000"/>
                </a:solidFill>
              </a:rPr>
              <a:t> formed directly on nanoparticles of API (Active Pharmaceutical Ingredient)  provide new and unique </a:t>
            </a:r>
            <a:r>
              <a:rPr lang="en-US" sz="2400" dirty="0" smtClean="0"/>
              <a:t>possibilities for drug delivery</a:t>
            </a:r>
          </a:p>
        </p:txBody>
      </p:sp>
      <p:sp>
        <p:nvSpPr>
          <p:cNvPr id="9" name="Rektangel 8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ktangel 9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Bildobjekt 10" descr="Nanexa X.psd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-1547" y="66420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3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1998" y="2645453"/>
            <a:ext cx="3989692" cy="180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653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 txBox="1">
            <a:spLocks/>
          </p:cNvSpPr>
          <p:nvPr/>
        </p:nvSpPr>
        <p:spPr>
          <a:xfrm>
            <a:off x="214282" y="1857364"/>
            <a:ext cx="8093635" cy="467043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2400" dirty="0">
                <a:solidFill>
                  <a:srgbClr val="000000"/>
                </a:solidFill>
              </a:rPr>
              <a:t>Atomic Layer </a:t>
            </a:r>
            <a:r>
              <a:rPr lang="en-GB" sz="2400" dirty="0" smtClean="0">
                <a:solidFill>
                  <a:srgbClr val="000000"/>
                </a:solidFill>
              </a:rPr>
              <a:t>Deposition (ALD)</a:t>
            </a:r>
          </a:p>
          <a:p>
            <a:pPr lvl="0"/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rgbClr val="000000"/>
                </a:solidFill>
              </a:rPr>
              <a:t>Gas phase technology 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Introducing one atomic layer at a time through a sequence of gas pulses 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Even thickness from a few atomic layers thick, independent on product geometry and porosity 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>
                <a:solidFill>
                  <a:srgbClr val="000000"/>
                </a:solidFill>
              </a:rPr>
              <a:t>Give ultrathin and completely tight shell</a:t>
            </a:r>
            <a:r>
              <a:rPr lang="en-GB" sz="2000" dirty="0">
                <a:solidFill>
                  <a:srgbClr val="000000"/>
                </a:solidFill>
              </a:rPr>
              <a:t>s</a:t>
            </a:r>
            <a:endParaRPr lang="en-GB" sz="2000" dirty="0" smtClean="0">
              <a:solidFill>
                <a:srgbClr val="000000"/>
              </a:solidFill>
            </a:endParaRPr>
          </a:p>
          <a:p>
            <a:r>
              <a:rPr lang="en-GB" sz="2000" dirty="0" smtClean="0">
                <a:solidFill>
                  <a:srgbClr val="000000"/>
                </a:solidFill>
              </a:rPr>
              <a:t>Scalable technology for large scale manufacturing (at low temperature) </a:t>
            </a:r>
            <a:endParaRPr lang="en-GB" sz="18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lvl="0"/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n-GB" sz="2400" dirty="0"/>
          </a:p>
          <a:p>
            <a:pPr lvl="0"/>
            <a:endParaRPr lang="en-GB" sz="2400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214282" y="1000108"/>
            <a:ext cx="8472518" cy="71438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 err="1" smtClean="0">
                <a:solidFill>
                  <a:srgbClr val="97262A"/>
                </a:solidFill>
              </a:rPr>
              <a:t>Core</a:t>
            </a:r>
            <a:r>
              <a:rPr lang="sv-SE" b="1" dirty="0" smtClean="0">
                <a:solidFill>
                  <a:srgbClr val="97262A"/>
                </a:solidFill>
              </a:rPr>
              <a:t> </a:t>
            </a:r>
            <a:r>
              <a:rPr lang="sv-SE" b="1" dirty="0" err="1" smtClean="0">
                <a:solidFill>
                  <a:srgbClr val="97262A"/>
                </a:solidFill>
              </a:rPr>
              <a:t>technology</a:t>
            </a:r>
            <a:r>
              <a:rPr lang="sv-SE" b="1" dirty="0" smtClean="0">
                <a:solidFill>
                  <a:srgbClr val="97262A"/>
                </a:solidFill>
              </a:rPr>
              <a:t> </a:t>
            </a:r>
            <a:r>
              <a:rPr lang="sv-SE" b="1" dirty="0" err="1" smtClean="0">
                <a:solidFill>
                  <a:srgbClr val="97262A"/>
                </a:solidFill>
              </a:rPr>
              <a:t>PharmaShell</a:t>
            </a:r>
            <a:r>
              <a:rPr lang="en-US" b="1" dirty="0" smtClean="0">
                <a:solidFill>
                  <a:srgbClr val="97262A"/>
                </a:solidFill>
              </a:rPr>
              <a:t>®</a:t>
            </a:r>
            <a:r>
              <a:rPr lang="sv-SE" b="1" dirty="0" smtClean="0">
                <a:solidFill>
                  <a:srgbClr val="97262A"/>
                </a:solidFill>
              </a:rPr>
              <a:t>  </a:t>
            </a:r>
            <a:endParaRPr lang="sv-SE" b="1" dirty="0">
              <a:solidFill>
                <a:srgbClr val="97262A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701800" y="1467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11" name="Bildobjekt 10" descr="Unknown-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5973" y="2434175"/>
            <a:ext cx="2337180" cy="1259418"/>
          </a:xfrm>
          <a:prstGeom prst="rect">
            <a:avLst/>
          </a:prstGeom>
        </p:spPr>
      </p:pic>
      <p:pic>
        <p:nvPicPr>
          <p:cNvPr id="13" name="Bildobjekt 12" descr="Unknown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143115"/>
            <a:ext cx="1910645" cy="1859754"/>
          </a:xfrm>
          <a:prstGeom prst="rect">
            <a:avLst/>
          </a:prstGeom>
        </p:spPr>
      </p:pic>
      <p:sp>
        <p:nvSpPr>
          <p:cNvPr id="14" name="Höger 13"/>
          <p:cNvSpPr/>
          <p:nvPr/>
        </p:nvSpPr>
        <p:spPr>
          <a:xfrm>
            <a:off x="2124927" y="2804583"/>
            <a:ext cx="901906" cy="5185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 descr="Nanexa X.psd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9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ubrik 1"/>
          <p:cNvSpPr>
            <a:spLocks noGrp="1"/>
          </p:cNvSpPr>
          <p:nvPr>
            <p:ph type="title"/>
          </p:nvPr>
        </p:nvSpPr>
        <p:spPr>
          <a:xfrm>
            <a:off x="423333" y="1227172"/>
            <a:ext cx="8229600" cy="83795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97262A"/>
                </a:solidFill>
              </a:rPr>
              <a:t>Unique advantages with  </a:t>
            </a:r>
            <a:r>
              <a:rPr lang="en-US" sz="3600" b="1" dirty="0" err="1" smtClean="0">
                <a:solidFill>
                  <a:srgbClr val="97262A"/>
                </a:solidFill>
              </a:rPr>
              <a:t>PharmaShell</a:t>
            </a:r>
            <a:r>
              <a:rPr lang="en-US" sz="3600" b="1" dirty="0" smtClean="0">
                <a:solidFill>
                  <a:srgbClr val="97262A"/>
                </a:solidFill>
              </a:rPr>
              <a:t>®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86061" y="2168981"/>
            <a:ext cx="8660606" cy="43334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800"/>
              </a:spcBef>
              <a:buClr>
                <a:srgbClr val="97262A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Improved targeting</a:t>
            </a:r>
          </a:p>
          <a:p>
            <a:pPr lvl="2">
              <a:spcBef>
                <a:spcPts val="800"/>
              </a:spcBef>
              <a:buClr>
                <a:srgbClr val="97262A"/>
              </a:buClr>
              <a:buFontTx/>
              <a:buChar char="-"/>
            </a:pPr>
            <a:r>
              <a:rPr lang="en-US" dirty="0" smtClean="0"/>
              <a:t>Extended and controlled </a:t>
            </a:r>
            <a:r>
              <a:rPr lang="en-US" dirty="0" smtClean="0">
                <a:solidFill>
                  <a:srgbClr val="000000"/>
                </a:solidFill>
              </a:rPr>
              <a:t>body circulation  </a:t>
            </a:r>
          </a:p>
          <a:p>
            <a:pPr lvl="2">
              <a:spcBef>
                <a:spcPts val="800"/>
              </a:spcBef>
              <a:buClr>
                <a:srgbClr val="97262A"/>
              </a:buClr>
              <a:buFontTx/>
              <a:buChar char="-"/>
            </a:pPr>
            <a:r>
              <a:rPr lang="en-US" dirty="0" smtClean="0"/>
              <a:t>Activated surface provides possibility to</a:t>
            </a:r>
          </a:p>
          <a:p>
            <a:pPr marL="914400" lvl="2" indent="0">
              <a:spcBef>
                <a:spcPts val="800"/>
              </a:spcBef>
              <a:buClr>
                <a:srgbClr val="97262A"/>
              </a:buClr>
              <a:buNone/>
            </a:pPr>
            <a:r>
              <a:rPr lang="en-US" dirty="0" smtClean="0"/>
              <a:t>	anchor target molecules on the surface</a:t>
            </a:r>
          </a:p>
          <a:p>
            <a:pPr lvl="2">
              <a:spcBef>
                <a:spcPts val="800"/>
              </a:spcBef>
              <a:buClr>
                <a:srgbClr val="97262A"/>
              </a:buClr>
              <a:buFontTx/>
              <a:buChar char="-"/>
            </a:pPr>
            <a:r>
              <a:rPr lang="en-US" dirty="0" smtClean="0"/>
              <a:t>Increased concentration at target tissue</a:t>
            </a:r>
          </a:p>
          <a:p>
            <a:pPr lvl="1">
              <a:spcBef>
                <a:spcPts val="800"/>
              </a:spcBef>
              <a:buClr>
                <a:srgbClr val="97262A"/>
              </a:buClr>
              <a:buFontTx/>
              <a:buChar char="-"/>
            </a:pPr>
            <a:endParaRPr lang="en-US" sz="2400" b="1" i="1" u="sng" dirty="0" smtClean="0">
              <a:solidFill>
                <a:srgbClr val="97262A"/>
              </a:solidFill>
            </a:endParaRPr>
          </a:p>
          <a:p>
            <a:pPr marL="457200" lvl="1" indent="0" algn="ctr">
              <a:spcBef>
                <a:spcPts val="800"/>
              </a:spcBef>
              <a:buClr>
                <a:srgbClr val="97262A"/>
              </a:buClr>
              <a:buNone/>
            </a:pPr>
            <a:endParaRPr lang="en-US" sz="2400" b="1" i="1" u="sng" dirty="0" smtClean="0">
              <a:solidFill>
                <a:srgbClr val="97262A"/>
              </a:solidFill>
            </a:endParaRPr>
          </a:p>
          <a:p>
            <a:pPr marL="457200" lvl="1" indent="0" algn="ctr">
              <a:spcBef>
                <a:spcPts val="800"/>
              </a:spcBef>
              <a:buClr>
                <a:srgbClr val="97262A"/>
              </a:buClr>
              <a:buNone/>
            </a:pPr>
            <a:r>
              <a:rPr lang="en-US" sz="2000" b="1" i="1" u="sng" dirty="0" smtClean="0">
                <a:solidFill>
                  <a:srgbClr val="97262A"/>
                </a:solidFill>
              </a:rPr>
              <a:t>Potential Increased Effect </a:t>
            </a:r>
            <a:r>
              <a:rPr lang="en-US" sz="2000" b="1" i="1" u="sng" dirty="0">
                <a:solidFill>
                  <a:srgbClr val="97262A"/>
                </a:solidFill>
              </a:rPr>
              <a:t>with less side </a:t>
            </a:r>
            <a:r>
              <a:rPr lang="en-US" sz="2000" b="1" i="1" u="sng" dirty="0" smtClean="0">
                <a:solidFill>
                  <a:srgbClr val="97262A"/>
                </a:solidFill>
              </a:rPr>
              <a:t>effects </a:t>
            </a:r>
            <a:r>
              <a:rPr lang="en-US" sz="2000" b="1" i="1" u="sng" dirty="0" err="1" smtClean="0">
                <a:solidFill>
                  <a:srgbClr val="97262A"/>
                </a:solidFill>
              </a:rPr>
              <a:t>e.g</a:t>
            </a:r>
            <a:r>
              <a:rPr lang="en-US" sz="2000" b="1" i="1" u="sng" dirty="0" smtClean="0">
                <a:solidFill>
                  <a:srgbClr val="97262A"/>
                </a:solidFill>
              </a:rPr>
              <a:t> in </a:t>
            </a:r>
            <a:r>
              <a:rPr lang="en-US" sz="2000" b="1" i="1" u="sng" dirty="0">
                <a:solidFill>
                  <a:srgbClr val="97262A"/>
                </a:solidFill>
              </a:rPr>
              <a:t>c</a:t>
            </a:r>
            <a:r>
              <a:rPr lang="en-US" sz="2000" b="1" i="1" u="sng" dirty="0" smtClean="0">
                <a:solidFill>
                  <a:srgbClr val="97262A"/>
                </a:solidFill>
              </a:rPr>
              <a:t>ancer treatment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spcBef>
                <a:spcPts val="800"/>
              </a:spcBef>
              <a:buClr>
                <a:srgbClr val="97262A"/>
              </a:buClr>
              <a:buNone/>
            </a:pPr>
            <a:endParaRPr lang="en-US" sz="2000" b="1" i="1" u="sng" dirty="0" smtClean="0">
              <a:solidFill>
                <a:srgbClr val="97262A"/>
              </a:solidFill>
            </a:endParaRPr>
          </a:p>
          <a:p>
            <a:pPr marL="0" lvl="1" indent="0">
              <a:buNone/>
            </a:pPr>
            <a:endParaRPr lang="en-US" sz="2000" b="1" i="1" u="sng" dirty="0" smtClean="0">
              <a:solidFill>
                <a:srgbClr val="97262A"/>
              </a:solidFill>
            </a:endParaRP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n-US" sz="2000" dirty="0"/>
          </a:p>
        </p:txBody>
      </p:sp>
      <p:pic>
        <p:nvPicPr>
          <p:cNvPr id="10" name="Picture 3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1029" y="1950158"/>
            <a:ext cx="2241549" cy="103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7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97262A"/>
                </a:solidFill>
              </a:rPr>
              <a:t>Practical advantages with </a:t>
            </a:r>
            <a:r>
              <a:rPr lang="en-US" sz="3200" b="1" dirty="0" err="1" smtClean="0">
                <a:solidFill>
                  <a:srgbClr val="97262A"/>
                </a:solidFill>
              </a:rPr>
              <a:t>PharmaShell</a:t>
            </a:r>
            <a:r>
              <a:rPr lang="en-US" sz="3200" b="1" dirty="0" smtClean="0">
                <a:solidFill>
                  <a:srgbClr val="97262A"/>
                </a:solidFill>
              </a:rPr>
              <a:t/>
            </a:r>
            <a:br>
              <a:rPr lang="en-US" sz="3200" b="1" dirty="0" smtClean="0">
                <a:solidFill>
                  <a:srgbClr val="97262A"/>
                </a:solidFill>
              </a:rPr>
            </a:br>
            <a:r>
              <a:rPr lang="en-US" sz="2800" b="1" dirty="0" smtClean="0">
                <a:solidFill>
                  <a:srgbClr val="97262A"/>
                </a:solidFill>
              </a:rPr>
              <a:t>- for </a:t>
            </a:r>
            <a:r>
              <a:rPr lang="en-US" sz="2800" b="1" dirty="0" err="1" smtClean="0">
                <a:solidFill>
                  <a:srgbClr val="97262A"/>
                </a:solidFill>
              </a:rPr>
              <a:t>pharma</a:t>
            </a:r>
            <a:r>
              <a:rPr lang="en-US" sz="2800" b="1" dirty="0" smtClean="0">
                <a:solidFill>
                  <a:srgbClr val="97262A"/>
                </a:solidFill>
              </a:rPr>
              <a:t> industry and patients </a:t>
            </a:r>
            <a:endParaRPr lang="en-US" sz="2800" b="1" dirty="0">
              <a:solidFill>
                <a:srgbClr val="97262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426"/>
            <a:ext cx="8229600" cy="46307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Increased solubility for active substances with low solubility                   - </a:t>
            </a:r>
            <a:r>
              <a:rPr lang="en-US" sz="2000" i="1" dirty="0" smtClean="0">
                <a:solidFill>
                  <a:srgbClr val="97262A"/>
                </a:solidFill>
              </a:rPr>
              <a:t>common problem among drug substances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Protect hygroscopic substances from humidity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B9806F"/>
                </a:solidFill>
              </a:rPr>
              <a:t>     </a:t>
            </a:r>
            <a:r>
              <a:rPr lang="en-US" sz="2000" dirty="0" smtClean="0">
                <a:solidFill>
                  <a:srgbClr val="B9806F"/>
                </a:solidFill>
              </a:rPr>
              <a:t>- e.g. </a:t>
            </a:r>
            <a:r>
              <a:rPr lang="en-US" sz="2000" i="1" dirty="0" smtClean="0">
                <a:solidFill>
                  <a:srgbClr val="97262A"/>
                </a:solidFill>
              </a:rPr>
              <a:t>problem for substances for inhalation drug delivery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Controlled released of active substances                                                        - </a:t>
            </a:r>
            <a:r>
              <a:rPr lang="en-US" sz="2100" i="1" dirty="0">
                <a:solidFill>
                  <a:srgbClr val="97262A"/>
                </a:solidFill>
              </a:rPr>
              <a:t>need for optimized </a:t>
            </a:r>
            <a:r>
              <a:rPr lang="en-US" sz="2000" i="1" dirty="0" smtClean="0">
                <a:solidFill>
                  <a:srgbClr val="97262A"/>
                </a:solidFill>
              </a:rPr>
              <a:t>release in the body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i="1" dirty="0" smtClean="0">
              <a:solidFill>
                <a:srgbClr val="97262A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Implemented with both novel Substances and Generics</a:t>
            </a:r>
            <a:r>
              <a:rPr lang="en-US" sz="2400" i="1" dirty="0" smtClean="0"/>
              <a:t> 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i="1" dirty="0" smtClean="0">
              <a:solidFill>
                <a:srgbClr val="97262A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i="1" dirty="0" smtClean="0">
                <a:solidFill>
                  <a:srgbClr val="97262A"/>
                </a:solidFill>
              </a:rPr>
              <a:t>Increased possibilities for </a:t>
            </a:r>
            <a:r>
              <a:rPr lang="en-US" sz="2400" i="1" dirty="0" err="1" smtClean="0">
                <a:solidFill>
                  <a:srgbClr val="97262A"/>
                </a:solidFill>
              </a:rPr>
              <a:t>Pharma</a:t>
            </a:r>
            <a:r>
              <a:rPr lang="en-US" sz="2400" i="1" dirty="0" smtClean="0">
                <a:solidFill>
                  <a:srgbClr val="97262A"/>
                </a:solidFill>
              </a:rPr>
              <a:t> Industry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i="1" dirty="0" smtClean="0">
                <a:solidFill>
                  <a:srgbClr val="97262A"/>
                </a:solidFill>
              </a:rPr>
              <a:t>Market opportunities thanks to increased Patient Effect                   </a:t>
            </a:r>
            <a:r>
              <a:rPr lang="en-US" sz="2400" dirty="0" smtClean="0">
                <a:solidFill>
                  <a:srgbClr val="97262A"/>
                </a:solidFill>
              </a:rPr>
              <a:t>                                                                      </a:t>
            </a:r>
            <a:r>
              <a:rPr lang="en-US" sz="2400" i="1" dirty="0" smtClean="0">
                <a:solidFill>
                  <a:srgbClr val="97262A"/>
                </a:solidFill>
              </a:rPr>
              <a:t> </a:t>
            </a:r>
            <a:endParaRPr lang="en-US" sz="2400" i="1" dirty="0">
              <a:solidFill>
                <a:srgbClr val="97262A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6550" y="4238625"/>
            <a:ext cx="8229600" cy="47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03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3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7356" y="137599"/>
            <a:ext cx="1666112" cy="75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2"/>
          <p:cNvSpPr txBox="1">
            <a:spLocks/>
          </p:cNvSpPr>
          <p:nvPr/>
        </p:nvSpPr>
        <p:spPr>
          <a:xfrm>
            <a:off x="596900" y="1238908"/>
            <a:ext cx="76516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err="1" smtClean="0">
                <a:solidFill>
                  <a:srgbClr val="97262A"/>
                </a:solidFill>
              </a:rPr>
              <a:t>PharmaShell</a:t>
            </a:r>
            <a:r>
              <a:rPr lang="en-US" sz="2600" b="1" dirty="0" smtClean="0">
                <a:solidFill>
                  <a:srgbClr val="97262A"/>
                </a:solidFill>
              </a:rPr>
              <a:t>® creates completely tight shells</a:t>
            </a:r>
          </a:p>
          <a:p>
            <a:pPr algn="l"/>
            <a:r>
              <a:rPr lang="en-US" sz="2000" b="1" i="1" dirty="0" smtClean="0">
                <a:solidFill>
                  <a:srgbClr val="97262A"/>
                </a:solidFill>
              </a:rPr>
              <a:t>- Coated substances resist humidity uptake </a:t>
            </a:r>
          </a:p>
          <a:p>
            <a:pPr algn="l"/>
            <a:endParaRPr lang="en-US" sz="1800" i="1" dirty="0"/>
          </a:p>
        </p:txBody>
      </p:sp>
      <p:grpSp>
        <p:nvGrpSpPr>
          <p:cNvPr id="4" name="Grupp 3"/>
          <p:cNvGrpSpPr/>
          <p:nvPr/>
        </p:nvGrpSpPr>
        <p:grpSpPr>
          <a:xfrm>
            <a:off x="357016" y="2381908"/>
            <a:ext cx="7588904" cy="3892376"/>
            <a:chOff x="471316" y="2178708"/>
            <a:chExt cx="7588904" cy="3892376"/>
          </a:xfrm>
        </p:grpSpPr>
        <p:graphicFrame>
          <p:nvGraphicFramePr>
            <p:cNvPr id="1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3483563"/>
                </p:ext>
              </p:extLst>
            </p:nvPr>
          </p:nvGraphicFramePr>
          <p:xfrm>
            <a:off x="471316" y="2178708"/>
            <a:ext cx="7588904" cy="3892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Prism 6" r:id="rId5" imgW="7409432" imgH="4342377" progId="Prism6.Document">
                    <p:embed/>
                  </p:oleObj>
                </mc:Choice>
                <mc:Fallback>
                  <p:oleObj name="Prism 6" r:id="rId5" imgW="7409432" imgH="4342377" progId="Prism6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316" y="2178708"/>
                          <a:ext cx="7588904" cy="3892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" name="Grupp 1"/>
            <p:cNvGrpSpPr/>
            <p:nvPr/>
          </p:nvGrpSpPr>
          <p:grpSpPr>
            <a:xfrm>
              <a:off x="3606234" y="3376356"/>
              <a:ext cx="3616369" cy="2157418"/>
              <a:chOff x="3606234" y="3376356"/>
              <a:chExt cx="3616369" cy="2157418"/>
            </a:xfrm>
          </p:grpSpPr>
          <p:sp>
            <p:nvSpPr>
              <p:cNvPr id="3" name="textruta 2"/>
              <p:cNvSpPr txBox="1"/>
              <p:nvPr/>
            </p:nvSpPr>
            <p:spPr>
              <a:xfrm>
                <a:off x="3606234" y="3376356"/>
                <a:ext cx="1814920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Uncoated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lactose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4456268" y="4887443"/>
                <a:ext cx="2766335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0000"/>
                    </a:solidFill>
                  </a:rPr>
                  <a:t>PharmaShell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 coated lactose</a:t>
                </a:r>
              </a:p>
              <a:p>
                <a:r>
                  <a:rPr lang="en-US" i="1" dirty="0" smtClean="0">
                    <a:solidFill>
                      <a:srgbClr val="000000"/>
                    </a:solidFill>
                  </a:rPr>
                  <a:t> – no uptake of humidity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767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" y="0"/>
            <a:ext cx="9144000" cy="102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ktangel 5"/>
          <p:cNvSpPr/>
          <p:nvPr/>
        </p:nvSpPr>
        <p:spPr>
          <a:xfrm>
            <a:off x="0" y="1025267"/>
            <a:ext cx="9144000" cy="100800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 descr="Nanexa X.psd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0" y="1826"/>
            <a:ext cx="2949298" cy="10234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-1547" y="6616677"/>
            <a:ext cx="9145547" cy="100817"/>
          </a:xfrm>
          <a:prstGeom prst="rect">
            <a:avLst/>
          </a:prstGeom>
          <a:solidFill>
            <a:srgbClr val="841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05485" y="2582598"/>
            <a:ext cx="2162175" cy="1828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5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60908" y="2587360"/>
            <a:ext cx="2161540" cy="1819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Straight Arrow Connector 6"/>
          <p:cNvCxnSpPr/>
          <p:nvPr/>
        </p:nvCxnSpPr>
        <p:spPr>
          <a:xfrm>
            <a:off x="3419872" y="359250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7"/>
          <p:cNvSpPr txBox="1"/>
          <p:nvPr/>
        </p:nvSpPr>
        <p:spPr>
          <a:xfrm>
            <a:off x="3947512" y="3531397"/>
            <a:ext cx="1056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Humidity</a:t>
            </a:r>
          </a:p>
          <a:p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uptake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3568330" y="3176495"/>
            <a:ext cx="1967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Uncoated lactose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2"/>
          <p:cNvCxnSpPr/>
          <p:nvPr/>
        </p:nvCxnSpPr>
        <p:spPr>
          <a:xfrm>
            <a:off x="3480956" y="5717501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3"/>
          <p:cNvSpPr txBox="1"/>
          <p:nvPr/>
        </p:nvSpPr>
        <p:spPr>
          <a:xfrm>
            <a:off x="4033256" y="5668723"/>
            <a:ext cx="1179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Humidity</a:t>
            </a:r>
          </a:p>
          <a:p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i="1" dirty="0" smtClean="0">
                <a:solidFill>
                  <a:srgbClr val="000000"/>
                </a:solidFill>
              </a:rPr>
              <a:t>o uptake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17" name="TextBox 14"/>
          <p:cNvSpPr txBox="1"/>
          <p:nvPr/>
        </p:nvSpPr>
        <p:spPr>
          <a:xfrm>
            <a:off x="3267660" y="5321723"/>
            <a:ext cx="2588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PharmaShell</a:t>
            </a:r>
            <a:r>
              <a:rPr lang="en-US" sz="1600" dirty="0" smtClean="0"/>
              <a:t>® </a:t>
            </a:r>
            <a:r>
              <a:rPr lang="en-US" sz="1600" dirty="0" smtClean="0">
                <a:solidFill>
                  <a:srgbClr val="000000"/>
                </a:solidFill>
              </a:rPr>
              <a:t>coated lactose</a:t>
            </a: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8" name="Picture 2" descr="\\Farmaci\filroot\Devices\Olympusmic\Joel\fukt laktos\hög fukthalt\coatad nanexa\öh 10x 0.tif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05485" y="4811282"/>
            <a:ext cx="2162175" cy="176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\\Farmaci\filroot\Devices\Olympusmic\Joel\fukt laktos\hög fukthalt\coatad nanexa\öh 10x 2 min.tif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60908" y="4811282"/>
            <a:ext cx="2161540" cy="177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2"/>
          <p:cNvSpPr txBox="1">
            <a:spLocks/>
          </p:cNvSpPr>
          <p:nvPr/>
        </p:nvSpPr>
        <p:spPr>
          <a:xfrm>
            <a:off x="200025" y="1289929"/>
            <a:ext cx="89058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solidFill>
                  <a:srgbClr val="97262A"/>
                </a:solidFill>
              </a:rPr>
              <a:t>PharmaShell</a:t>
            </a:r>
            <a:r>
              <a:rPr lang="en-US" sz="2800" b="1" dirty="0" smtClean="0">
                <a:solidFill>
                  <a:srgbClr val="97262A"/>
                </a:solidFill>
              </a:rPr>
              <a:t>®- Enables use of hygroscopic drug substances</a:t>
            </a:r>
          </a:p>
          <a:p>
            <a:pPr algn="l"/>
            <a:r>
              <a:rPr lang="en-US" sz="2000" b="1" i="1" dirty="0" smtClean="0">
                <a:solidFill>
                  <a:srgbClr val="97262A"/>
                </a:solidFill>
              </a:rPr>
              <a:t>- Coated lactose resist humidity uptake by completely tight shells </a:t>
            </a:r>
            <a:endParaRPr lang="en-US" sz="1800" b="1" i="1" dirty="0">
              <a:solidFill>
                <a:srgbClr val="97262A"/>
              </a:solidFill>
            </a:endParaRPr>
          </a:p>
        </p:txBody>
      </p:sp>
      <p:pic>
        <p:nvPicPr>
          <p:cNvPr id="21" name="Picture 3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7356" y="137599"/>
            <a:ext cx="1666112" cy="75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>
            <a:stCxn id="16" idx="1"/>
            <a:endCxn id="16" idx="3"/>
          </p:cNvCxnSpPr>
          <p:nvPr/>
        </p:nvCxnSpPr>
        <p:spPr>
          <a:xfrm>
            <a:off x="4033256" y="5991889"/>
            <a:ext cx="1179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</p:cNvCxnSpPr>
          <p:nvPr/>
        </p:nvCxnSpPr>
        <p:spPr>
          <a:xfrm>
            <a:off x="3947512" y="3854563"/>
            <a:ext cx="1043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43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19466</TotalTime>
  <Words>475</Words>
  <Application>Microsoft Macintosh PowerPoint</Application>
  <PresentationFormat>Bildspel på skärmen (4:3)</PresentationFormat>
  <Paragraphs>102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Office-tema</vt:lpstr>
      <vt:lpstr>Prism 6</vt:lpstr>
      <vt:lpstr>AktieTorgets  investerarfrukost 17 september 2015  David Westberg, CEO</vt:lpstr>
      <vt:lpstr> Company  basics</vt:lpstr>
      <vt:lpstr>Product areas</vt:lpstr>
      <vt:lpstr> </vt:lpstr>
      <vt:lpstr>PowerPoint-presentation</vt:lpstr>
      <vt:lpstr>Unique advantages with  PharmaShell® </vt:lpstr>
      <vt:lpstr>Practical advantages with PharmaShell - for pharma industry and patients </vt:lpstr>
      <vt:lpstr>PowerPoint-presentation</vt:lpstr>
      <vt:lpstr>PowerPoint-presentation</vt:lpstr>
      <vt:lpstr>Ongoing co-operations</vt:lpstr>
      <vt:lpstr>Executive summary</vt:lpstr>
    </vt:vector>
  </TitlesOfParts>
  <Company>Nanexa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Mårten Rooth</dc:creator>
  <cp:lastModifiedBy>Anders Johansson</cp:lastModifiedBy>
  <cp:revision>177</cp:revision>
  <dcterms:created xsi:type="dcterms:W3CDTF">2015-04-25T07:10:55Z</dcterms:created>
  <dcterms:modified xsi:type="dcterms:W3CDTF">2015-09-17T07:21:42Z</dcterms:modified>
</cp:coreProperties>
</file>